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0" y="-3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6922"/>
            <a:ext cx="6423025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91860"/>
            <a:ext cx="528955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60942"/>
            <a:ext cx="3287077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38"/>
            <a:ext cx="7556500" cy="10692765"/>
          </a:xfrm>
          <a:custGeom>
            <a:avLst/>
            <a:gdLst/>
            <a:ahLst/>
            <a:cxnLst/>
            <a:rect l="l" t="t" r="r" b="b"/>
            <a:pathLst>
              <a:path w="7556500" h="10692765">
                <a:moveTo>
                  <a:pt x="7555992" y="10005949"/>
                </a:moveTo>
                <a:lnTo>
                  <a:pt x="0" y="10005949"/>
                </a:lnTo>
                <a:lnTo>
                  <a:pt x="0" y="10692282"/>
                </a:lnTo>
                <a:lnTo>
                  <a:pt x="7555992" y="10692282"/>
                </a:lnTo>
                <a:lnTo>
                  <a:pt x="7555992" y="10005949"/>
                </a:lnTo>
                <a:close/>
              </a:path>
              <a:path w="7556500" h="10692765">
                <a:moveTo>
                  <a:pt x="7555992" y="0"/>
                </a:moveTo>
                <a:lnTo>
                  <a:pt x="0" y="50"/>
                </a:lnTo>
                <a:lnTo>
                  <a:pt x="0" y="9996424"/>
                </a:lnTo>
                <a:lnTo>
                  <a:pt x="7555992" y="9996424"/>
                </a:lnTo>
                <a:lnTo>
                  <a:pt x="7555992" y="0"/>
                </a:lnTo>
                <a:close/>
              </a:path>
            </a:pathLst>
          </a:custGeom>
          <a:solidFill>
            <a:srgbClr val="12121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555992" cy="1069848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843015" y="123443"/>
            <a:ext cx="1450340" cy="794385"/>
          </a:xfrm>
          <a:custGeom>
            <a:avLst/>
            <a:gdLst/>
            <a:ahLst/>
            <a:cxnLst/>
            <a:rect l="l" t="t" r="r" b="b"/>
            <a:pathLst>
              <a:path w="1450340" h="794385">
                <a:moveTo>
                  <a:pt x="1374139" y="0"/>
                </a:moveTo>
                <a:lnTo>
                  <a:pt x="76200" y="0"/>
                </a:lnTo>
                <a:lnTo>
                  <a:pt x="46609" y="5969"/>
                </a:lnTo>
                <a:lnTo>
                  <a:pt x="22351" y="22352"/>
                </a:lnTo>
                <a:lnTo>
                  <a:pt x="5969" y="46609"/>
                </a:lnTo>
                <a:lnTo>
                  <a:pt x="0" y="76200"/>
                </a:lnTo>
                <a:lnTo>
                  <a:pt x="0" y="717677"/>
                </a:lnTo>
                <a:lnTo>
                  <a:pt x="5969" y="747268"/>
                </a:lnTo>
                <a:lnTo>
                  <a:pt x="22351" y="771525"/>
                </a:lnTo>
                <a:lnTo>
                  <a:pt x="46609" y="787908"/>
                </a:lnTo>
                <a:lnTo>
                  <a:pt x="76200" y="793877"/>
                </a:lnTo>
                <a:lnTo>
                  <a:pt x="1374139" y="793877"/>
                </a:lnTo>
                <a:lnTo>
                  <a:pt x="1403731" y="787908"/>
                </a:lnTo>
                <a:lnTo>
                  <a:pt x="1427988" y="771525"/>
                </a:lnTo>
                <a:lnTo>
                  <a:pt x="1444370" y="747268"/>
                </a:lnTo>
                <a:lnTo>
                  <a:pt x="1450339" y="717677"/>
                </a:lnTo>
                <a:lnTo>
                  <a:pt x="1450339" y="76200"/>
                </a:lnTo>
                <a:lnTo>
                  <a:pt x="1444370" y="46609"/>
                </a:lnTo>
                <a:lnTo>
                  <a:pt x="1427988" y="22352"/>
                </a:lnTo>
                <a:lnTo>
                  <a:pt x="1403731" y="5969"/>
                </a:lnTo>
                <a:lnTo>
                  <a:pt x="1374139" y="0"/>
                </a:lnTo>
                <a:close/>
              </a:path>
            </a:pathLst>
          </a:custGeom>
          <a:solidFill>
            <a:srgbClr val="FFFFFF">
              <a:alpha val="1411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843016" y="123443"/>
            <a:ext cx="1450340" cy="794385"/>
          </a:xfrm>
          <a:custGeom>
            <a:avLst/>
            <a:gdLst/>
            <a:ahLst/>
            <a:cxnLst/>
            <a:rect l="l" t="t" r="r" b="b"/>
            <a:pathLst>
              <a:path w="1450340" h="794385">
                <a:moveTo>
                  <a:pt x="1450340" y="76200"/>
                </a:moveTo>
                <a:lnTo>
                  <a:pt x="1444371" y="46609"/>
                </a:lnTo>
                <a:lnTo>
                  <a:pt x="1436116" y="34391"/>
                </a:lnTo>
                <a:lnTo>
                  <a:pt x="1436116" y="76200"/>
                </a:lnTo>
                <a:lnTo>
                  <a:pt x="1436116" y="717677"/>
                </a:lnTo>
                <a:lnTo>
                  <a:pt x="1431163" y="741680"/>
                </a:lnTo>
                <a:lnTo>
                  <a:pt x="1417828" y="761365"/>
                </a:lnTo>
                <a:lnTo>
                  <a:pt x="1398143" y="774700"/>
                </a:lnTo>
                <a:lnTo>
                  <a:pt x="1374140" y="779653"/>
                </a:lnTo>
                <a:lnTo>
                  <a:pt x="76200" y="779653"/>
                </a:lnTo>
                <a:lnTo>
                  <a:pt x="52197" y="774700"/>
                </a:lnTo>
                <a:lnTo>
                  <a:pt x="32512" y="761365"/>
                </a:lnTo>
                <a:lnTo>
                  <a:pt x="19177" y="741680"/>
                </a:lnTo>
                <a:lnTo>
                  <a:pt x="14224" y="717677"/>
                </a:lnTo>
                <a:lnTo>
                  <a:pt x="14224" y="76200"/>
                </a:lnTo>
                <a:lnTo>
                  <a:pt x="19177" y="52197"/>
                </a:lnTo>
                <a:lnTo>
                  <a:pt x="32512" y="32512"/>
                </a:lnTo>
                <a:lnTo>
                  <a:pt x="52197" y="19177"/>
                </a:lnTo>
                <a:lnTo>
                  <a:pt x="76200" y="14351"/>
                </a:lnTo>
                <a:lnTo>
                  <a:pt x="1374140" y="14351"/>
                </a:lnTo>
                <a:lnTo>
                  <a:pt x="1398143" y="19177"/>
                </a:lnTo>
                <a:lnTo>
                  <a:pt x="1417828" y="32512"/>
                </a:lnTo>
                <a:lnTo>
                  <a:pt x="1431163" y="52197"/>
                </a:lnTo>
                <a:lnTo>
                  <a:pt x="1436116" y="76200"/>
                </a:lnTo>
                <a:lnTo>
                  <a:pt x="1436116" y="34391"/>
                </a:lnTo>
                <a:lnTo>
                  <a:pt x="1427988" y="22352"/>
                </a:lnTo>
                <a:lnTo>
                  <a:pt x="1416050" y="14351"/>
                </a:lnTo>
                <a:lnTo>
                  <a:pt x="1403731" y="5969"/>
                </a:lnTo>
                <a:lnTo>
                  <a:pt x="1374140" y="0"/>
                </a:lnTo>
                <a:lnTo>
                  <a:pt x="76200" y="0"/>
                </a:lnTo>
                <a:lnTo>
                  <a:pt x="46609" y="5969"/>
                </a:lnTo>
                <a:lnTo>
                  <a:pt x="22352" y="22352"/>
                </a:lnTo>
                <a:lnTo>
                  <a:pt x="5969" y="46609"/>
                </a:lnTo>
                <a:lnTo>
                  <a:pt x="0" y="76200"/>
                </a:lnTo>
                <a:lnTo>
                  <a:pt x="0" y="717677"/>
                </a:lnTo>
                <a:lnTo>
                  <a:pt x="5969" y="747268"/>
                </a:lnTo>
                <a:lnTo>
                  <a:pt x="22352" y="771525"/>
                </a:lnTo>
                <a:lnTo>
                  <a:pt x="46609" y="787908"/>
                </a:lnTo>
                <a:lnTo>
                  <a:pt x="76200" y="793877"/>
                </a:lnTo>
                <a:lnTo>
                  <a:pt x="1374140" y="793877"/>
                </a:lnTo>
                <a:lnTo>
                  <a:pt x="1416050" y="779653"/>
                </a:lnTo>
                <a:lnTo>
                  <a:pt x="1444371" y="747268"/>
                </a:lnTo>
                <a:lnTo>
                  <a:pt x="1450340" y="717677"/>
                </a:lnTo>
                <a:lnTo>
                  <a:pt x="1450340" y="76200"/>
                </a:lnTo>
                <a:close/>
              </a:path>
            </a:pathLst>
          </a:custGeom>
          <a:solidFill>
            <a:srgbClr val="FFFFFF">
              <a:alpha val="3803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6700" y="304799"/>
            <a:ext cx="454152" cy="4267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990"/>
            <a:ext cx="680085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60942"/>
            <a:ext cx="680085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50768"/>
            <a:ext cx="2418080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50768"/>
            <a:ext cx="173799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.entreprise@karan-cf.fr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0.png"/><Relationship Id="rId5" Type="http://schemas.openxmlformats.org/officeDocument/2006/relationships/image" Target="../media/image6.jp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hyperlink" Target="http://www.karan-cf.fr/" TargetMode="External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23534" y="263778"/>
            <a:ext cx="117665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605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EXERCICES </a:t>
            </a:r>
            <a:r>
              <a:rPr lang="fr-FR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D'ÉVACUATION</a:t>
            </a:r>
            <a:endParaRPr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-17781" y="2115840"/>
            <a:ext cx="7556500" cy="1369606"/>
          </a:xfrm>
          <a:prstGeom prst="rect">
            <a:avLst/>
          </a:prstGeom>
          <a:solidFill>
            <a:srgbClr val="121212"/>
          </a:solidFill>
          <a:ln w="9525">
            <a:solidFill>
              <a:srgbClr val="C0504D"/>
            </a:solidFill>
          </a:ln>
        </p:spPr>
        <p:txBody>
          <a:bodyPr vert="horz" wrap="square" lIns="0" tIns="1117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80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405130">
              <a:lnSpc>
                <a:spcPct val="100000"/>
              </a:lnSpc>
              <a:tabLst>
                <a:tab pos="2112010" algn="l"/>
              </a:tabLst>
            </a:pPr>
            <a:r>
              <a:rPr sz="11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⚠</a:t>
            </a:r>
            <a:r>
              <a:rPr sz="1100" spc="365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100" b="1" spc="1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1100" b="1" spc="125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1100" b="1" spc="114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100" b="1" spc="1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sz="1100" b="1" spc="11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1100" b="1" spc="11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1100" b="1" spc="114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1100" b="1" spc="1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1100" b="1" spc="1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b="1" spc="-5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1100" b="1" spc="-5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sz="11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RÉGLEMENTAIRE</a:t>
            </a:r>
          </a:p>
          <a:p>
            <a:pPr marL="405130">
              <a:lnSpc>
                <a:spcPct val="100000"/>
              </a:lnSpc>
              <a:tabLst>
                <a:tab pos="2112010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réglementation</a:t>
            </a:r>
            <a:r>
              <a:rPr sz="1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impose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l’employeur</a:t>
            </a:r>
            <a:r>
              <a:rPr sz="1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former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salariés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sécurité incendie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d’organiser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des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exercices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d’évacuation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réguliers.</a:t>
            </a:r>
            <a:endParaRPr sz="1200" dirty="0">
              <a:latin typeface="Times New Roman"/>
              <a:cs typeface="Times New Roman"/>
            </a:endParaRPr>
          </a:p>
          <a:p>
            <a:pPr marL="40513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Ces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mesures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garantissent</a:t>
            </a:r>
            <a:r>
              <a:rPr sz="1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une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meilleure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réactivité</a:t>
            </a:r>
            <a:r>
              <a:rPr sz="1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protection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tous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cas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 err="1">
                <a:solidFill>
                  <a:srgbClr val="FFFFFF"/>
                </a:solidFill>
                <a:latin typeface="Times New Roman"/>
                <a:cs typeface="Times New Roman"/>
              </a:rPr>
              <a:t>d’urgence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lang="fr-FR" sz="1200" spc="-10" dirty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marL="405130">
              <a:lnSpc>
                <a:spcPct val="100000"/>
              </a:lnSpc>
              <a:spcBef>
                <a:spcPts val="720"/>
              </a:spcBef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7728" y="3729763"/>
            <a:ext cx="4943475" cy="1800860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187960">
              <a:lnSpc>
                <a:spcPct val="100000"/>
              </a:lnSpc>
              <a:spcBef>
                <a:spcPts val="525"/>
              </a:spcBef>
            </a:pP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O</a:t>
            </a:r>
            <a:r>
              <a:rPr sz="1050" b="1" spc="14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B</a:t>
            </a:r>
            <a:r>
              <a:rPr sz="1050" b="1" spc="15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J</a:t>
            </a:r>
            <a:r>
              <a:rPr sz="1050" b="1" spc="15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E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C</a:t>
            </a:r>
            <a:r>
              <a:rPr sz="1050" b="1" spc="14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T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I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F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S</a:t>
            </a:r>
            <a:r>
              <a:rPr sz="1050" b="1" spc="110" dirty="0">
                <a:solidFill>
                  <a:srgbClr val="E67D20"/>
                </a:solidFill>
                <a:latin typeface="Yu Gothic"/>
                <a:cs typeface="Yu Gothic"/>
              </a:rPr>
              <a:t> 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D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E</a:t>
            </a:r>
            <a:r>
              <a:rPr sz="1050" b="1" spc="110" dirty="0">
                <a:solidFill>
                  <a:srgbClr val="E67D20"/>
                </a:solidFill>
                <a:latin typeface="Yu Gothic"/>
                <a:cs typeface="Yu Gothic"/>
              </a:rPr>
              <a:t> 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L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A</a:t>
            </a:r>
            <a:r>
              <a:rPr sz="1050" b="1" spc="114" dirty="0">
                <a:solidFill>
                  <a:srgbClr val="E67D20"/>
                </a:solidFill>
                <a:latin typeface="Yu Gothic"/>
                <a:cs typeface="Yu Gothic"/>
              </a:rPr>
              <a:t> 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F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O</a:t>
            </a:r>
            <a:r>
              <a:rPr sz="1050" b="1" spc="14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R</a:t>
            </a:r>
            <a:r>
              <a:rPr sz="1050" b="1" spc="15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M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A</a:t>
            </a:r>
            <a:r>
              <a:rPr sz="1050" b="1" spc="15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T</a:t>
            </a:r>
            <a:r>
              <a:rPr sz="1050" b="1" spc="14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spc="40" dirty="0">
                <a:solidFill>
                  <a:srgbClr val="E67D20"/>
                </a:solidFill>
                <a:latin typeface="Yu Gothic"/>
                <a:cs typeface="Yu Gothic"/>
              </a:rPr>
              <a:t>ION</a:t>
            </a:r>
            <a:endParaRPr sz="1050">
              <a:latin typeface="Yu Gothic"/>
              <a:cs typeface="Yu Gothic"/>
            </a:endParaRPr>
          </a:p>
          <a:p>
            <a:pPr marL="118110" indent="-105410">
              <a:lnSpc>
                <a:spcPct val="100000"/>
              </a:lnSpc>
              <a:spcBef>
                <a:spcPts val="760"/>
              </a:spcBef>
              <a:buSzPct val="116666"/>
              <a:buFont typeface="Arial MT"/>
              <a:buChar char="•"/>
              <a:tabLst>
                <a:tab pos="118110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Être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capable</a:t>
            </a:r>
            <a:r>
              <a:rPr sz="1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d’utiliser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dispositifs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sécurité servant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alerter</a:t>
            </a:r>
            <a:r>
              <a:rPr sz="1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d’un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incendie</a:t>
            </a:r>
            <a:endParaRPr sz="120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805"/>
              </a:spcBef>
              <a:buFont typeface="Arial MT"/>
              <a:buChar char="•"/>
              <a:tabLst>
                <a:tab pos="104139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Savoir</a:t>
            </a:r>
            <a:r>
              <a:rPr sz="12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effectuer</a:t>
            </a:r>
            <a:r>
              <a:rPr sz="1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message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d’alerte</a:t>
            </a:r>
            <a:endParaRPr sz="120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104139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Identifier</a:t>
            </a:r>
            <a:r>
              <a:rPr sz="1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12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cheminements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les</a:t>
            </a:r>
            <a:r>
              <a:rPr sz="12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organes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d’évacuation</a:t>
            </a:r>
            <a:endParaRPr sz="120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104139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Maîtriser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l’utilisation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extincteurs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portatifs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disposition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1200">
              <a:latin typeface="Times New Roman"/>
              <a:cs typeface="Times New Roman"/>
            </a:endParaRPr>
          </a:p>
          <a:p>
            <a:pPr marL="189230">
              <a:lnSpc>
                <a:spcPct val="100000"/>
              </a:lnSpc>
            </a:pP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P</a:t>
            </a:r>
            <a:r>
              <a:rPr sz="1050" b="1" spc="-2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R</a:t>
            </a:r>
            <a:r>
              <a:rPr sz="1050" b="1" spc="4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O</a:t>
            </a:r>
            <a:r>
              <a:rPr sz="1050" b="1" spc="5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G</a:t>
            </a:r>
            <a:r>
              <a:rPr sz="1050" b="1" spc="3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R</a:t>
            </a:r>
            <a:r>
              <a:rPr sz="1050" b="1" spc="3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A</a:t>
            </a:r>
            <a:r>
              <a:rPr sz="1050" b="1" spc="6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M</a:t>
            </a:r>
            <a:r>
              <a:rPr sz="1050" b="1" spc="-2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M</a:t>
            </a:r>
            <a:r>
              <a:rPr sz="1050" b="1" spc="-2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E</a:t>
            </a:r>
            <a:r>
              <a:rPr sz="1050" b="1" spc="130" dirty="0">
                <a:solidFill>
                  <a:srgbClr val="E67D20"/>
                </a:solidFill>
                <a:latin typeface="Yu Gothic"/>
                <a:cs typeface="Yu Gothic"/>
              </a:rPr>
              <a:t> 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·</a:t>
            </a:r>
            <a:r>
              <a:rPr sz="1050" b="1" spc="175" dirty="0">
                <a:solidFill>
                  <a:srgbClr val="E67D20"/>
                </a:solidFill>
                <a:latin typeface="Yu Gothic"/>
                <a:cs typeface="Yu Gothic"/>
              </a:rPr>
              <a:t>  </a:t>
            </a:r>
            <a:r>
              <a:rPr sz="1050" b="1" dirty="0">
                <a:solidFill>
                  <a:srgbClr val="E67D20"/>
                </a:solidFill>
                <a:latin typeface="Yu Gothic"/>
                <a:cs typeface="Yu Gothic"/>
              </a:rPr>
              <a:t>2</a:t>
            </a:r>
            <a:r>
              <a:rPr sz="1050" b="1" spc="-20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50" b="1" spc="-50" dirty="0">
                <a:solidFill>
                  <a:srgbClr val="E67D20"/>
                </a:solidFill>
                <a:latin typeface="Yu Gothic"/>
                <a:cs typeface="Yu Gothic"/>
              </a:rPr>
              <a:t>h</a:t>
            </a:r>
            <a:endParaRPr sz="1050">
              <a:latin typeface="Yu Gothic"/>
              <a:cs typeface="Yu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3644" y="8401253"/>
            <a:ext cx="26193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63370" algn="l"/>
              </a:tabLst>
            </a:pP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I</a:t>
            </a:r>
            <a:r>
              <a:rPr sz="1000" b="1" spc="-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N F O</a:t>
            </a:r>
            <a:r>
              <a:rPr sz="1000" b="1" spc="-1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R</a:t>
            </a:r>
            <a:r>
              <a:rPr sz="1000" b="1" spc="-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M</a:t>
            </a:r>
            <a:r>
              <a:rPr sz="1000" b="1" spc="1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A</a:t>
            </a:r>
            <a:r>
              <a:rPr sz="1000" b="1" spc="-1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T I O</a:t>
            </a:r>
            <a:r>
              <a:rPr sz="1000" b="1" spc="-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N</a:t>
            </a:r>
            <a:r>
              <a:rPr sz="1000" b="1" spc="-1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spc="-50" dirty="0">
                <a:solidFill>
                  <a:srgbClr val="E67D20"/>
                </a:solidFill>
                <a:latin typeface="Yu Gothic"/>
                <a:cs typeface="Yu Gothic"/>
              </a:rPr>
              <a:t>S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	P</a:t>
            </a:r>
            <a:r>
              <a:rPr sz="1000" b="1" spc="-10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R A</a:t>
            </a:r>
            <a:r>
              <a:rPr sz="1000" b="1" spc="-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T I Q</a:t>
            </a:r>
            <a:r>
              <a:rPr sz="1000" b="1" spc="-1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U</a:t>
            </a:r>
            <a:r>
              <a:rPr sz="1000" b="1" spc="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dirty="0">
                <a:solidFill>
                  <a:srgbClr val="E67D20"/>
                </a:solidFill>
                <a:latin typeface="Yu Gothic"/>
                <a:cs typeface="Yu Gothic"/>
              </a:rPr>
              <a:t>E</a:t>
            </a:r>
            <a:r>
              <a:rPr sz="1000" b="1" spc="-5" dirty="0">
                <a:solidFill>
                  <a:srgbClr val="E67D20"/>
                </a:solidFill>
                <a:latin typeface="Yu Gothic"/>
                <a:cs typeface="Yu Gothic"/>
              </a:rPr>
              <a:t> </a:t>
            </a:r>
            <a:r>
              <a:rPr sz="1000" b="1" spc="-50" dirty="0">
                <a:solidFill>
                  <a:srgbClr val="E67D20"/>
                </a:solidFill>
                <a:latin typeface="Yu Gothic"/>
                <a:cs typeface="Yu Gothic"/>
              </a:rPr>
              <a:t>S</a:t>
            </a:r>
            <a:endParaRPr sz="1000">
              <a:latin typeface="Yu Gothic"/>
              <a:cs typeface="Yu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2075" y="8696194"/>
            <a:ext cx="562610" cy="70421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700"/>
              </a:spcBef>
            </a:pPr>
            <a:r>
              <a:rPr sz="1250" spc="-50" dirty="0">
                <a:solidFill>
                  <a:srgbClr val="FFFFFF"/>
                </a:solidFill>
                <a:latin typeface="Segoe UI Symbol"/>
                <a:cs typeface="Segoe UI Symbol"/>
              </a:rPr>
              <a:t>⏱</a:t>
            </a:r>
            <a:endParaRPr sz="125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D</a:t>
            </a:r>
            <a:r>
              <a:rPr sz="600" b="1" spc="-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U R É </a:t>
            </a:r>
            <a:r>
              <a:rPr sz="600" b="1" spc="-50" dirty="0">
                <a:solidFill>
                  <a:srgbClr val="F19C11"/>
                </a:solidFill>
                <a:latin typeface="Yu Gothic"/>
                <a:cs typeface="Yu Gothic"/>
              </a:rPr>
              <a:t>E</a:t>
            </a:r>
            <a:endParaRPr sz="600">
              <a:latin typeface="Yu Gothic"/>
              <a:cs typeface="Yu Gothic"/>
            </a:endParaRPr>
          </a:p>
          <a:p>
            <a:pPr marR="5715" algn="ctr">
              <a:lnSpc>
                <a:spcPct val="100000"/>
              </a:lnSpc>
              <a:spcBef>
                <a:spcPts val="275"/>
              </a:spcBef>
            </a:pPr>
            <a:r>
              <a:rPr sz="900" b="1" spc="-25" dirty="0">
                <a:solidFill>
                  <a:srgbClr val="FFFFFF"/>
                </a:solidFill>
                <a:latin typeface="Yu Gothic"/>
                <a:cs typeface="Yu Gothic"/>
              </a:rPr>
              <a:t>2h</a:t>
            </a:r>
            <a:endParaRPr sz="90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  <a:spcBef>
                <a:spcPts val="160"/>
              </a:spcBef>
            </a:pPr>
            <a:r>
              <a:rPr sz="600" spc="-10" dirty="0">
                <a:solidFill>
                  <a:srgbClr val="FDFDFD"/>
                </a:solidFill>
                <a:latin typeface="Trebuchet MS"/>
                <a:cs typeface="Trebuchet MS"/>
              </a:rPr>
              <a:t>Intra-entreprise</a:t>
            </a:r>
            <a:endParaRPr sz="60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1979" y="8755379"/>
            <a:ext cx="213360" cy="20116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302633" y="9004553"/>
            <a:ext cx="518795" cy="4038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E</a:t>
            </a:r>
            <a:r>
              <a:rPr sz="600" b="1" spc="-3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F</a:t>
            </a:r>
            <a:r>
              <a:rPr sz="600" b="1" spc="-5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F</a:t>
            </a:r>
            <a:r>
              <a:rPr sz="600" b="1" spc="-4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E</a:t>
            </a:r>
            <a:r>
              <a:rPr sz="600" b="1" spc="-3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C</a:t>
            </a:r>
            <a:r>
              <a:rPr sz="600" b="1" spc="-3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T</a:t>
            </a:r>
            <a:r>
              <a:rPr sz="600" b="1" spc="-3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I</a:t>
            </a:r>
            <a:r>
              <a:rPr sz="600" b="1" spc="-4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spc="-50" dirty="0">
                <a:solidFill>
                  <a:srgbClr val="F19C11"/>
                </a:solidFill>
                <a:latin typeface="Yu Gothic"/>
                <a:cs typeface="Yu Gothic"/>
              </a:rPr>
              <a:t>F</a:t>
            </a:r>
            <a:endParaRPr sz="600">
              <a:latin typeface="Yu Gothic"/>
              <a:cs typeface="Yu Gothic"/>
            </a:endParaRPr>
          </a:p>
          <a:p>
            <a:pPr marL="60960">
              <a:lnSpc>
                <a:spcPct val="100000"/>
              </a:lnSpc>
              <a:spcBef>
                <a:spcPts val="180"/>
              </a:spcBef>
            </a:pPr>
            <a:r>
              <a:rPr sz="900" b="1" dirty="0">
                <a:solidFill>
                  <a:srgbClr val="FFFFFF"/>
                </a:solidFill>
                <a:latin typeface="Yu Gothic"/>
                <a:cs typeface="Yu Gothic"/>
              </a:rPr>
              <a:t>4</a:t>
            </a:r>
            <a:r>
              <a:rPr sz="900" b="1" spc="19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900" b="1" dirty="0">
                <a:solidFill>
                  <a:srgbClr val="FFFFFF"/>
                </a:solidFill>
                <a:latin typeface="Yu Gothic"/>
                <a:cs typeface="Yu Gothic"/>
              </a:rPr>
              <a:t>à</a:t>
            </a:r>
            <a:r>
              <a:rPr sz="900" b="1" spc="17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900" b="1" spc="25" dirty="0">
                <a:solidFill>
                  <a:srgbClr val="FFFFFF"/>
                </a:solidFill>
                <a:latin typeface="Yu Gothic"/>
                <a:cs typeface="Yu Gothic"/>
              </a:rPr>
              <a:t>12</a:t>
            </a:r>
            <a:endParaRPr sz="900">
              <a:latin typeface="Yu Gothic"/>
              <a:cs typeface="Yu Gothic"/>
            </a:endParaRPr>
          </a:p>
          <a:p>
            <a:pPr marL="70485">
              <a:lnSpc>
                <a:spcPct val="100000"/>
              </a:lnSpc>
              <a:spcBef>
                <a:spcPts val="155"/>
              </a:spcBef>
            </a:pPr>
            <a:r>
              <a:rPr sz="600" spc="-10" dirty="0">
                <a:solidFill>
                  <a:srgbClr val="FDFDFD"/>
                </a:solidFill>
                <a:latin typeface="Trebuchet MS"/>
                <a:cs typeface="Trebuchet MS"/>
              </a:rPr>
              <a:t>personnes</a:t>
            </a:r>
            <a:endParaRPr sz="60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6688" y="8747759"/>
            <a:ext cx="214884" cy="20269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020180" y="8927972"/>
            <a:ext cx="708660" cy="40386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220"/>
              </a:spcBef>
            </a:pP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VA</a:t>
            </a:r>
            <a:r>
              <a:rPr sz="600" b="1" spc="17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L</a:t>
            </a:r>
            <a:r>
              <a:rPr sz="600" b="1" spc="17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I</a:t>
            </a:r>
            <a:r>
              <a:rPr sz="600" b="1" spc="17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D</a:t>
            </a:r>
            <a:r>
              <a:rPr sz="600" b="1" spc="16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I</a:t>
            </a:r>
            <a:r>
              <a:rPr sz="600" b="1" spc="17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T</a:t>
            </a:r>
            <a:r>
              <a:rPr sz="600" b="1" spc="170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spc="-50" dirty="0">
                <a:solidFill>
                  <a:srgbClr val="F19C11"/>
                </a:solidFill>
                <a:latin typeface="Yu Gothic"/>
                <a:cs typeface="Yu Gothic"/>
              </a:rPr>
              <a:t>É</a:t>
            </a:r>
            <a:endParaRPr sz="600" dirty="0">
              <a:latin typeface="Yu Gothic"/>
              <a:cs typeface="Yu Gothic"/>
            </a:endParaRPr>
          </a:p>
          <a:p>
            <a:pPr marL="165100">
              <a:lnSpc>
                <a:spcPct val="100000"/>
              </a:lnSpc>
              <a:spcBef>
                <a:spcPts val="180"/>
              </a:spcBef>
            </a:pPr>
            <a:r>
              <a:rPr sz="900" b="1" dirty="0">
                <a:solidFill>
                  <a:srgbClr val="FFFFFF"/>
                </a:solidFill>
                <a:latin typeface="Yu Gothic"/>
                <a:cs typeface="Yu Gothic"/>
              </a:rPr>
              <a:t>1</a:t>
            </a:r>
            <a:r>
              <a:rPr sz="900" b="1" spc="27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Yu Gothic"/>
                <a:cs typeface="Yu Gothic"/>
              </a:rPr>
              <a:t>a</a:t>
            </a:r>
            <a:r>
              <a:rPr sz="900" b="1" spc="-120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Yu Gothic"/>
                <a:cs typeface="Yu Gothic"/>
              </a:rPr>
              <a:t>n</a:t>
            </a:r>
            <a:r>
              <a:rPr sz="900" b="1" spc="-130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endParaRPr sz="900" dirty="0">
              <a:latin typeface="Yu Gothic"/>
              <a:cs typeface="Yu 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600" dirty="0">
                <a:solidFill>
                  <a:srgbClr val="FDFDFD"/>
                </a:solidFill>
                <a:latin typeface="Trebuchet MS"/>
                <a:cs typeface="Trebuchet MS"/>
              </a:rPr>
              <a:t>Recyclage</a:t>
            </a:r>
            <a:r>
              <a:rPr sz="600" spc="16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DFDFD"/>
                </a:solidFill>
                <a:latin typeface="Trebuchet MS"/>
                <a:cs typeface="Trebuchet MS"/>
              </a:rPr>
              <a:t>possible</a:t>
            </a:r>
            <a:endParaRPr sz="600" dirty="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3152" y="5515355"/>
            <a:ext cx="7317740" cy="2651125"/>
            <a:chOff x="73152" y="5515355"/>
            <a:chExt cx="7317740" cy="2651125"/>
          </a:xfrm>
        </p:grpSpPr>
        <p:sp>
          <p:nvSpPr>
            <p:cNvPr id="12" name="object 12"/>
            <p:cNvSpPr/>
            <p:nvPr/>
          </p:nvSpPr>
          <p:spPr>
            <a:xfrm>
              <a:off x="73152" y="5515355"/>
              <a:ext cx="3471545" cy="2651125"/>
            </a:xfrm>
            <a:custGeom>
              <a:avLst/>
              <a:gdLst/>
              <a:ahLst/>
              <a:cxnLst/>
              <a:rect l="l" t="t" r="r" b="b"/>
              <a:pathLst>
                <a:path w="3471545" h="2651125">
                  <a:moveTo>
                    <a:pt x="3404489" y="0"/>
                  </a:moveTo>
                  <a:lnTo>
                    <a:pt x="66687" y="0"/>
                  </a:lnTo>
                  <a:lnTo>
                    <a:pt x="40794" y="11302"/>
                  </a:lnTo>
                  <a:lnTo>
                    <a:pt x="19589" y="42163"/>
                  </a:lnTo>
                  <a:lnTo>
                    <a:pt x="5261" y="87756"/>
                  </a:lnTo>
                  <a:lnTo>
                    <a:pt x="0" y="143510"/>
                  </a:lnTo>
                  <a:lnTo>
                    <a:pt x="0" y="2507107"/>
                  </a:lnTo>
                  <a:lnTo>
                    <a:pt x="5261" y="2562860"/>
                  </a:lnTo>
                  <a:lnTo>
                    <a:pt x="19589" y="2608579"/>
                  </a:lnTo>
                  <a:lnTo>
                    <a:pt x="40794" y="2639314"/>
                  </a:lnTo>
                  <a:lnTo>
                    <a:pt x="66687" y="2650744"/>
                  </a:lnTo>
                  <a:lnTo>
                    <a:pt x="3404489" y="2650744"/>
                  </a:lnTo>
                  <a:lnTo>
                    <a:pt x="3430397" y="2639314"/>
                  </a:lnTo>
                  <a:lnTo>
                    <a:pt x="3451606" y="2608579"/>
                  </a:lnTo>
                  <a:lnTo>
                    <a:pt x="3465957" y="2562860"/>
                  </a:lnTo>
                  <a:lnTo>
                    <a:pt x="3471164" y="2507107"/>
                  </a:lnTo>
                  <a:lnTo>
                    <a:pt x="3471164" y="143510"/>
                  </a:lnTo>
                  <a:lnTo>
                    <a:pt x="3465957" y="87756"/>
                  </a:lnTo>
                  <a:lnTo>
                    <a:pt x="3451606" y="42163"/>
                  </a:lnTo>
                  <a:lnTo>
                    <a:pt x="3430397" y="11302"/>
                  </a:lnTo>
                  <a:lnTo>
                    <a:pt x="3404489" y="0"/>
                  </a:lnTo>
                  <a:close/>
                </a:path>
              </a:pathLst>
            </a:custGeom>
            <a:solidFill>
              <a:srgbClr val="FFFFFF">
                <a:alpha val="352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152" y="5515355"/>
              <a:ext cx="3471545" cy="2651125"/>
            </a:xfrm>
            <a:custGeom>
              <a:avLst/>
              <a:gdLst/>
              <a:ahLst/>
              <a:cxnLst/>
              <a:rect l="l" t="t" r="r" b="b"/>
              <a:pathLst>
                <a:path w="3471545" h="2651125">
                  <a:moveTo>
                    <a:pt x="3471164" y="143510"/>
                  </a:moveTo>
                  <a:lnTo>
                    <a:pt x="3465957" y="87757"/>
                  </a:lnTo>
                  <a:lnTo>
                    <a:pt x="3461639" y="74041"/>
                  </a:lnTo>
                  <a:lnTo>
                    <a:pt x="3461639" y="143510"/>
                  </a:lnTo>
                  <a:lnTo>
                    <a:pt x="3461639" y="2507107"/>
                  </a:lnTo>
                  <a:lnTo>
                    <a:pt x="3457194" y="2554986"/>
                  </a:lnTo>
                  <a:lnTo>
                    <a:pt x="3444875" y="2594102"/>
                  </a:lnTo>
                  <a:lnTo>
                    <a:pt x="3426714" y="2620518"/>
                  </a:lnTo>
                  <a:lnTo>
                    <a:pt x="3404489" y="2630170"/>
                  </a:lnTo>
                  <a:lnTo>
                    <a:pt x="66687" y="2630170"/>
                  </a:lnTo>
                  <a:lnTo>
                    <a:pt x="44488" y="2620518"/>
                  </a:lnTo>
                  <a:lnTo>
                    <a:pt x="26314" y="2594102"/>
                  </a:lnTo>
                  <a:lnTo>
                    <a:pt x="14033" y="2554986"/>
                  </a:lnTo>
                  <a:lnTo>
                    <a:pt x="9525" y="2507107"/>
                  </a:lnTo>
                  <a:lnTo>
                    <a:pt x="9525" y="143510"/>
                  </a:lnTo>
                  <a:lnTo>
                    <a:pt x="14033" y="95758"/>
                  </a:lnTo>
                  <a:lnTo>
                    <a:pt x="26314" y="56642"/>
                  </a:lnTo>
                  <a:lnTo>
                    <a:pt x="44488" y="30226"/>
                  </a:lnTo>
                  <a:lnTo>
                    <a:pt x="66687" y="20447"/>
                  </a:lnTo>
                  <a:lnTo>
                    <a:pt x="3404489" y="20447"/>
                  </a:lnTo>
                  <a:lnTo>
                    <a:pt x="3426714" y="30226"/>
                  </a:lnTo>
                  <a:lnTo>
                    <a:pt x="3444875" y="56642"/>
                  </a:lnTo>
                  <a:lnTo>
                    <a:pt x="3457194" y="95758"/>
                  </a:lnTo>
                  <a:lnTo>
                    <a:pt x="3461639" y="143510"/>
                  </a:lnTo>
                  <a:lnTo>
                    <a:pt x="3461639" y="74041"/>
                  </a:lnTo>
                  <a:lnTo>
                    <a:pt x="3451606" y="42164"/>
                  </a:lnTo>
                  <a:lnTo>
                    <a:pt x="3436747" y="20447"/>
                  </a:lnTo>
                  <a:lnTo>
                    <a:pt x="3430397" y="11303"/>
                  </a:lnTo>
                  <a:lnTo>
                    <a:pt x="3404489" y="0"/>
                  </a:lnTo>
                  <a:lnTo>
                    <a:pt x="66687" y="0"/>
                  </a:lnTo>
                  <a:lnTo>
                    <a:pt x="40792" y="11303"/>
                  </a:lnTo>
                  <a:lnTo>
                    <a:pt x="19583" y="42164"/>
                  </a:lnTo>
                  <a:lnTo>
                    <a:pt x="5257" y="87757"/>
                  </a:lnTo>
                  <a:lnTo>
                    <a:pt x="0" y="143510"/>
                  </a:lnTo>
                  <a:lnTo>
                    <a:pt x="0" y="2507107"/>
                  </a:lnTo>
                  <a:lnTo>
                    <a:pt x="5257" y="2562860"/>
                  </a:lnTo>
                  <a:lnTo>
                    <a:pt x="19583" y="2608580"/>
                  </a:lnTo>
                  <a:lnTo>
                    <a:pt x="40792" y="2639314"/>
                  </a:lnTo>
                  <a:lnTo>
                    <a:pt x="66687" y="2650744"/>
                  </a:lnTo>
                  <a:lnTo>
                    <a:pt x="3404489" y="2650744"/>
                  </a:lnTo>
                  <a:lnTo>
                    <a:pt x="3436747" y="2630170"/>
                  </a:lnTo>
                  <a:lnTo>
                    <a:pt x="3465957" y="2562860"/>
                  </a:lnTo>
                  <a:lnTo>
                    <a:pt x="3471164" y="2507107"/>
                  </a:lnTo>
                  <a:lnTo>
                    <a:pt x="3471164" y="143510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440" y="5536691"/>
              <a:ext cx="3433572" cy="6096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921252" y="5690615"/>
              <a:ext cx="3469640" cy="1450340"/>
            </a:xfrm>
            <a:custGeom>
              <a:avLst/>
              <a:gdLst/>
              <a:ahLst/>
              <a:cxnLst/>
              <a:rect l="l" t="t" r="r" b="b"/>
              <a:pathLst>
                <a:path w="3469640" h="1450340">
                  <a:moveTo>
                    <a:pt x="3402965" y="0"/>
                  </a:moveTo>
                  <a:lnTo>
                    <a:pt x="66675" y="0"/>
                  </a:lnTo>
                  <a:lnTo>
                    <a:pt x="40767" y="6222"/>
                  </a:lnTo>
                  <a:lnTo>
                    <a:pt x="19558" y="23113"/>
                  </a:lnTo>
                  <a:lnTo>
                    <a:pt x="5207" y="48005"/>
                  </a:lnTo>
                  <a:lnTo>
                    <a:pt x="0" y="78486"/>
                  </a:lnTo>
                  <a:lnTo>
                    <a:pt x="0" y="1371727"/>
                  </a:lnTo>
                  <a:lnTo>
                    <a:pt x="5207" y="1402206"/>
                  </a:lnTo>
                  <a:lnTo>
                    <a:pt x="19558" y="1427226"/>
                  </a:lnTo>
                  <a:lnTo>
                    <a:pt x="40767" y="1444116"/>
                  </a:lnTo>
                  <a:lnTo>
                    <a:pt x="66675" y="1450213"/>
                  </a:lnTo>
                  <a:lnTo>
                    <a:pt x="3402965" y="1450213"/>
                  </a:lnTo>
                  <a:lnTo>
                    <a:pt x="3428873" y="1444116"/>
                  </a:lnTo>
                  <a:lnTo>
                    <a:pt x="3450081" y="1427226"/>
                  </a:lnTo>
                  <a:lnTo>
                    <a:pt x="3464432" y="1402206"/>
                  </a:lnTo>
                  <a:lnTo>
                    <a:pt x="3469640" y="1371727"/>
                  </a:lnTo>
                  <a:lnTo>
                    <a:pt x="3469640" y="78486"/>
                  </a:lnTo>
                  <a:lnTo>
                    <a:pt x="3464432" y="48005"/>
                  </a:lnTo>
                  <a:lnTo>
                    <a:pt x="3450081" y="23113"/>
                  </a:lnTo>
                  <a:lnTo>
                    <a:pt x="3428873" y="6222"/>
                  </a:lnTo>
                  <a:lnTo>
                    <a:pt x="3402965" y="0"/>
                  </a:lnTo>
                  <a:close/>
                </a:path>
              </a:pathLst>
            </a:custGeom>
            <a:solidFill>
              <a:srgbClr val="FFFFFF">
                <a:alpha val="352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921252" y="5690615"/>
              <a:ext cx="3469640" cy="1231265"/>
            </a:xfrm>
            <a:custGeom>
              <a:avLst/>
              <a:gdLst/>
              <a:ahLst/>
              <a:cxnLst/>
              <a:rect l="l" t="t" r="r" b="b"/>
              <a:pathLst>
                <a:path w="3469640" h="1231265">
                  <a:moveTo>
                    <a:pt x="3469640" y="66675"/>
                  </a:moveTo>
                  <a:lnTo>
                    <a:pt x="3464433" y="40767"/>
                  </a:lnTo>
                  <a:lnTo>
                    <a:pt x="3460115" y="34391"/>
                  </a:lnTo>
                  <a:lnTo>
                    <a:pt x="3460115" y="66675"/>
                  </a:lnTo>
                  <a:lnTo>
                    <a:pt x="3460115" y="1164209"/>
                  </a:lnTo>
                  <a:lnTo>
                    <a:pt x="3455670" y="1186434"/>
                  </a:lnTo>
                  <a:lnTo>
                    <a:pt x="3443351" y="1204595"/>
                  </a:lnTo>
                  <a:lnTo>
                    <a:pt x="3425190" y="1216914"/>
                  </a:lnTo>
                  <a:lnTo>
                    <a:pt x="3402965" y="1221359"/>
                  </a:lnTo>
                  <a:lnTo>
                    <a:pt x="66675" y="1221359"/>
                  </a:lnTo>
                  <a:lnTo>
                    <a:pt x="44450" y="1216914"/>
                  </a:lnTo>
                  <a:lnTo>
                    <a:pt x="26289" y="1204595"/>
                  </a:lnTo>
                  <a:lnTo>
                    <a:pt x="13970" y="1186434"/>
                  </a:lnTo>
                  <a:lnTo>
                    <a:pt x="9525" y="1164209"/>
                  </a:lnTo>
                  <a:lnTo>
                    <a:pt x="9525" y="66675"/>
                  </a:lnTo>
                  <a:lnTo>
                    <a:pt x="13970" y="44450"/>
                  </a:lnTo>
                  <a:lnTo>
                    <a:pt x="26289" y="26289"/>
                  </a:lnTo>
                  <a:lnTo>
                    <a:pt x="44450" y="13970"/>
                  </a:lnTo>
                  <a:lnTo>
                    <a:pt x="66675" y="9525"/>
                  </a:lnTo>
                  <a:lnTo>
                    <a:pt x="3402965" y="9525"/>
                  </a:lnTo>
                  <a:lnTo>
                    <a:pt x="3425190" y="13970"/>
                  </a:lnTo>
                  <a:lnTo>
                    <a:pt x="3443351" y="26289"/>
                  </a:lnTo>
                  <a:lnTo>
                    <a:pt x="3455670" y="44450"/>
                  </a:lnTo>
                  <a:lnTo>
                    <a:pt x="3460115" y="66675"/>
                  </a:lnTo>
                  <a:lnTo>
                    <a:pt x="3460115" y="34391"/>
                  </a:lnTo>
                  <a:lnTo>
                    <a:pt x="3450082" y="19558"/>
                  </a:lnTo>
                  <a:lnTo>
                    <a:pt x="3435223" y="9525"/>
                  </a:lnTo>
                  <a:lnTo>
                    <a:pt x="3428873" y="5207"/>
                  </a:lnTo>
                  <a:lnTo>
                    <a:pt x="3402965" y="0"/>
                  </a:lnTo>
                  <a:lnTo>
                    <a:pt x="66675" y="0"/>
                  </a:lnTo>
                  <a:lnTo>
                    <a:pt x="40767" y="5207"/>
                  </a:lnTo>
                  <a:lnTo>
                    <a:pt x="19558" y="19558"/>
                  </a:lnTo>
                  <a:lnTo>
                    <a:pt x="5207" y="40767"/>
                  </a:lnTo>
                  <a:lnTo>
                    <a:pt x="0" y="66675"/>
                  </a:lnTo>
                  <a:lnTo>
                    <a:pt x="0" y="1164209"/>
                  </a:lnTo>
                  <a:lnTo>
                    <a:pt x="5207" y="1190117"/>
                  </a:lnTo>
                  <a:lnTo>
                    <a:pt x="19558" y="1211326"/>
                  </a:lnTo>
                  <a:lnTo>
                    <a:pt x="40767" y="1225677"/>
                  </a:lnTo>
                  <a:lnTo>
                    <a:pt x="66675" y="1230884"/>
                  </a:lnTo>
                  <a:lnTo>
                    <a:pt x="3402965" y="1230884"/>
                  </a:lnTo>
                  <a:lnTo>
                    <a:pt x="3428873" y="1225677"/>
                  </a:lnTo>
                  <a:lnTo>
                    <a:pt x="3435223" y="1221359"/>
                  </a:lnTo>
                  <a:lnTo>
                    <a:pt x="3450082" y="1211326"/>
                  </a:lnTo>
                  <a:lnTo>
                    <a:pt x="3464433" y="1190117"/>
                  </a:lnTo>
                  <a:lnTo>
                    <a:pt x="3469640" y="1164209"/>
                  </a:lnTo>
                  <a:lnTo>
                    <a:pt x="3469640" y="66675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912870" y="5671003"/>
            <a:ext cx="3492500" cy="177673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30"/>
              </a:spcBef>
            </a:pPr>
            <a:r>
              <a:rPr sz="1100" b="1" spc="80" dirty="0">
                <a:solidFill>
                  <a:srgbClr val="F19C11"/>
                </a:solidFill>
                <a:latin typeface="Yu Gothic"/>
                <a:cs typeface="Yu Gothic"/>
              </a:rPr>
              <a:t>PRATIQUE</a:t>
            </a:r>
            <a:endParaRPr sz="1100">
              <a:latin typeface="Yu Gothic"/>
              <a:cs typeface="Yu Gothic"/>
            </a:endParaRPr>
          </a:p>
          <a:p>
            <a:pPr marL="50800">
              <a:lnSpc>
                <a:spcPct val="100000"/>
              </a:lnSpc>
              <a:spcBef>
                <a:spcPts val="250"/>
              </a:spcBef>
            </a:pP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Exercices</a:t>
            </a:r>
            <a:r>
              <a:rPr sz="12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d’extinction</a:t>
            </a:r>
            <a:r>
              <a:rPr sz="12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sur</a:t>
            </a:r>
            <a:r>
              <a:rPr sz="1200" b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imes New Roman"/>
                <a:cs typeface="Times New Roman"/>
              </a:rPr>
              <a:t>feux</a:t>
            </a:r>
            <a:r>
              <a:rPr sz="12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réels</a:t>
            </a:r>
            <a:endParaRPr sz="120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04139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Mettre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œuvre</a:t>
            </a:r>
            <a:r>
              <a:rPr sz="1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manière</a:t>
            </a:r>
            <a:r>
              <a:rPr sz="1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individuelle</a:t>
            </a:r>
            <a:r>
              <a:rPr sz="1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extincteur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Eau</a:t>
            </a:r>
            <a:r>
              <a:rPr sz="1200" spc="3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Pulvérisée</a:t>
            </a:r>
            <a:r>
              <a:rPr sz="1200" spc="3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6</a:t>
            </a:r>
            <a:r>
              <a:rPr sz="1200" spc="3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Litres,</a:t>
            </a:r>
            <a:r>
              <a:rPr sz="12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eau</a:t>
            </a:r>
            <a:r>
              <a:rPr sz="12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pure</a:t>
            </a:r>
            <a:r>
              <a:rPr sz="1200" spc="3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sans</a:t>
            </a:r>
            <a:r>
              <a:rPr sz="1200" spc="3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additif,</a:t>
            </a:r>
            <a:r>
              <a:rPr sz="1200" spc="3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Times New Roman"/>
                <a:cs typeface="Times New Roman"/>
              </a:rPr>
              <a:t>à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pression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auxiliaire.</a:t>
            </a:r>
            <a:endParaRPr sz="1200">
              <a:latin typeface="Times New Roman"/>
              <a:cs typeface="Times New Roman"/>
            </a:endParaRPr>
          </a:p>
          <a:p>
            <a:pPr marL="104139" indent="-91440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104139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Mettre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en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œuvre</a:t>
            </a:r>
            <a:r>
              <a:rPr sz="1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manière</a:t>
            </a:r>
            <a:r>
              <a:rPr sz="1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individuelle</a:t>
            </a:r>
            <a:r>
              <a:rPr sz="1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un</a:t>
            </a:r>
            <a:r>
              <a:rPr sz="1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extincteur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CO2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à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pression</a:t>
            </a:r>
            <a:r>
              <a:rPr sz="1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permanente.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0" y="138683"/>
            <a:ext cx="7556500" cy="10555605"/>
            <a:chOff x="0" y="138683"/>
            <a:chExt cx="7556500" cy="10555605"/>
          </a:xfrm>
        </p:grpSpPr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96" y="138683"/>
              <a:ext cx="1120140" cy="58369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0" y="9752076"/>
              <a:ext cx="7555992" cy="94183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67911" y="5530595"/>
              <a:ext cx="3489960" cy="65532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2522347" y="9761784"/>
            <a:ext cx="2606675" cy="96266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463550" marR="5080" indent="-451484">
              <a:lnSpc>
                <a:spcPct val="145800"/>
              </a:lnSpc>
              <a:spcBef>
                <a:spcPts val="55"/>
              </a:spcBef>
            </a:pP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800" b="1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800" b="1" spc="4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800" b="1" spc="4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I L</a:t>
            </a:r>
            <a:r>
              <a:rPr sz="800" b="1" spc="4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&amp;</a:t>
            </a:r>
            <a:r>
              <a:rPr sz="800" b="1" spc="4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800" b="1" spc="4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8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8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800" b="1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8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800" b="1" spc="4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I O</a:t>
            </a:r>
            <a:r>
              <a:rPr sz="8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800" b="1" spc="100" dirty="0">
                <a:solidFill>
                  <a:srgbClr val="FFFFFF"/>
                </a:solidFill>
                <a:latin typeface="Times New Roman"/>
                <a:cs typeface="Times New Roman"/>
              </a:rPr>
              <a:t> NDA</a:t>
            </a:r>
            <a:r>
              <a:rPr sz="800" b="1" spc="2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800" b="1" spc="3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11931228993</a:t>
            </a:r>
            <a:endParaRPr sz="900">
              <a:latin typeface="Arial MT"/>
              <a:cs typeface="Arial MT"/>
            </a:endParaRPr>
          </a:p>
          <a:p>
            <a:pPr marL="361315">
              <a:lnSpc>
                <a:spcPct val="100000"/>
              </a:lnSpc>
              <a:spcBef>
                <a:spcPts val="420"/>
              </a:spcBef>
            </a:pP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Siret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:</a:t>
            </a:r>
            <a:r>
              <a:rPr sz="9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911</a:t>
            </a:r>
            <a:r>
              <a:rPr sz="9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689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FFFFFF"/>
                </a:solidFill>
                <a:latin typeface="Arial MT"/>
                <a:cs typeface="Arial MT"/>
              </a:rPr>
              <a:t>164</a:t>
            </a:r>
            <a:r>
              <a:rPr sz="9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</a:rPr>
              <a:t>00026</a:t>
            </a:r>
            <a:endParaRPr sz="900">
              <a:latin typeface="Arial MT"/>
              <a:cs typeface="Arial MT"/>
            </a:endParaRPr>
          </a:p>
          <a:p>
            <a:pPr marL="742950" marR="941705" indent="-317500">
              <a:lnSpc>
                <a:spcPct val="138900"/>
              </a:lnSpc>
            </a:pPr>
            <a:r>
              <a:rPr sz="900" u="sng" spc="-10" dirty="0">
                <a:solidFill>
                  <a:srgbClr val="FDFDFD"/>
                </a:solidFill>
                <a:uFill>
                  <a:solidFill>
                    <a:srgbClr val="FDFDFD"/>
                  </a:solidFill>
                </a:uFill>
                <a:latin typeface="Arial MT"/>
                <a:cs typeface="Arial MT"/>
                <a:hlinkClick r:id="rId8"/>
              </a:rPr>
              <a:t>s.entreprise@karan-</a:t>
            </a:r>
            <a:r>
              <a:rPr sz="900" u="sng" spc="-20" dirty="0">
                <a:solidFill>
                  <a:srgbClr val="FDFDFD"/>
                </a:solidFill>
                <a:uFill>
                  <a:solidFill>
                    <a:srgbClr val="FDFDFD"/>
                  </a:solidFill>
                </a:uFill>
                <a:latin typeface="Arial MT"/>
                <a:cs typeface="Arial MT"/>
                <a:hlinkClick r:id="rId8"/>
              </a:rPr>
              <a:t>cf.fr</a:t>
            </a:r>
            <a:r>
              <a:rPr sz="900" spc="-20" dirty="0">
                <a:solidFill>
                  <a:srgbClr val="FDFDFD"/>
                </a:solidFill>
                <a:latin typeface="Arial MT"/>
                <a:cs typeface="Arial MT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Arial MT"/>
                <a:cs typeface="Arial MT"/>
                <a:hlinkClick r:id="rId9"/>
              </a:rPr>
              <a:t>www.karan-</a:t>
            </a:r>
            <a:r>
              <a:rPr sz="900" spc="-20" dirty="0">
                <a:solidFill>
                  <a:srgbClr val="FFFFFF"/>
                </a:solidFill>
                <a:latin typeface="Arial MT"/>
                <a:cs typeface="Arial MT"/>
                <a:hlinkClick r:id="rId9"/>
              </a:rPr>
              <a:t>cf.fr</a:t>
            </a:r>
            <a:endParaRPr sz="900">
              <a:latin typeface="Arial MT"/>
              <a:cs typeface="Arial MT"/>
            </a:endParaRPr>
          </a:p>
        </p:txBody>
      </p:sp>
      <p:pic>
        <p:nvPicPr>
          <p:cNvPr id="23" name="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1272539"/>
            <a:ext cx="7551419" cy="541020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82702" y="706347"/>
            <a:ext cx="6844030" cy="10566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8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8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8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80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800" b="1" spc="210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CO</a:t>
            </a:r>
            <a:r>
              <a:rPr sz="800" b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8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800" b="1" spc="50" dirty="0">
                <a:solidFill>
                  <a:srgbClr val="FFFFFF"/>
                </a:solidFill>
                <a:latin typeface="Times New Roman"/>
                <a:cs typeface="Times New Roman"/>
              </a:rPr>
              <a:t> IL</a:t>
            </a:r>
            <a:r>
              <a:rPr sz="800" b="1" spc="165" dirty="0">
                <a:solidFill>
                  <a:srgbClr val="FFFFFF"/>
                </a:solidFill>
                <a:latin typeface="Times New Roman"/>
                <a:cs typeface="Times New Roman"/>
              </a:rPr>
              <a:t> 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&amp;</a:t>
            </a:r>
            <a:r>
              <a:rPr sz="800" b="1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FO</a:t>
            </a:r>
            <a:r>
              <a:rPr sz="8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8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800" b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spc="50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800" b="1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800" b="1" spc="75" dirty="0">
                <a:solidFill>
                  <a:srgbClr val="FFFFFF"/>
                </a:solidFill>
                <a:latin typeface="Times New Roman"/>
                <a:cs typeface="Times New Roman"/>
              </a:rPr>
              <a:t>ION </a:t>
            </a: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9</a:t>
            </a:r>
            <a:r>
              <a:rPr sz="800" spc="27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r</a:t>
            </a:r>
            <a:r>
              <a:rPr sz="800" spc="-9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u</a:t>
            </a:r>
            <a:r>
              <a:rPr sz="800" spc="-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e</a:t>
            </a:r>
            <a:r>
              <a:rPr sz="800" spc="26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50" dirty="0">
                <a:solidFill>
                  <a:srgbClr val="FDFDFD"/>
                </a:solidFill>
                <a:latin typeface="Times New Roman"/>
                <a:cs typeface="Times New Roman"/>
              </a:rPr>
              <a:t>de</a:t>
            </a:r>
            <a:r>
              <a:rPr sz="800" spc="26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-10" dirty="0">
                <a:solidFill>
                  <a:srgbClr val="FDFDFD"/>
                </a:solidFill>
                <a:latin typeface="Times New Roman"/>
                <a:cs typeface="Times New Roman"/>
              </a:rPr>
              <a:t>l</a:t>
            </a:r>
            <a:r>
              <a:rPr sz="800" spc="-114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'</a:t>
            </a:r>
            <a:r>
              <a:rPr sz="800" spc="-2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E</a:t>
            </a:r>
            <a:r>
              <a:rPr sz="800" spc="-8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g</a:t>
            </a:r>
            <a:r>
              <a:rPr sz="800" spc="-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-10" dirty="0">
                <a:solidFill>
                  <a:srgbClr val="FDFDFD"/>
                </a:solidFill>
                <a:latin typeface="Times New Roman"/>
                <a:cs typeface="Times New Roman"/>
              </a:rPr>
              <a:t>l</a:t>
            </a:r>
            <a:r>
              <a:rPr sz="800" spc="-9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-10" dirty="0">
                <a:solidFill>
                  <a:srgbClr val="FDFDFD"/>
                </a:solidFill>
                <a:latin typeface="Times New Roman"/>
                <a:cs typeface="Times New Roman"/>
              </a:rPr>
              <a:t>i</a:t>
            </a:r>
            <a:r>
              <a:rPr sz="800" spc="-7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s</a:t>
            </a:r>
            <a:r>
              <a:rPr sz="800" spc="-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e</a:t>
            </a:r>
            <a:r>
              <a:rPr sz="800" spc="26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·</a:t>
            </a:r>
            <a:r>
              <a:rPr sz="800" spc="17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9</a:t>
            </a:r>
            <a:r>
              <a:rPr sz="800" spc="-3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3</a:t>
            </a:r>
            <a:r>
              <a:rPr sz="800" spc="-4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8</a:t>
            </a:r>
            <a:r>
              <a:rPr sz="800" spc="-5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0</a:t>
            </a:r>
            <a:r>
              <a:rPr sz="800" spc="-5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0</a:t>
            </a:r>
            <a:r>
              <a:rPr sz="800" spc="30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É</a:t>
            </a:r>
            <a:r>
              <a:rPr sz="800" spc="-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p</a:t>
            </a:r>
            <a:r>
              <a:rPr sz="800" spc="-7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-10" dirty="0">
                <a:solidFill>
                  <a:srgbClr val="FDFDFD"/>
                </a:solidFill>
                <a:latin typeface="Times New Roman"/>
                <a:cs typeface="Times New Roman"/>
              </a:rPr>
              <a:t>i</a:t>
            </a:r>
            <a:r>
              <a:rPr sz="800" spc="-7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n</a:t>
            </a:r>
            <a:r>
              <a:rPr sz="800" spc="-9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a</a:t>
            </a:r>
            <a:r>
              <a:rPr sz="800" spc="-8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y</a:t>
            </a:r>
            <a:r>
              <a:rPr sz="800" spc="-9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-</a:t>
            </a:r>
            <a:r>
              <a:rPr sz="800" spc="-2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su</a:t>
            </a:r>
            <a:r>
              <a:rPr sz="800" spc="-9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r</a:t>
            </a:r>
            <a:r>
              <a:rPr sz="800" spc="-11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-</a:t>
            </a:r>
            <a:r>
              <a:rPr sz="800" spc="-45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55" dirty="0">
                <a:solidFill>
                  <a:srgbClr val="FDFDFD"/>
                </a:solidFill>
                <a:latin typeface="Times New Roman"/>
                <a:cs typeface="Times New Roman"/>
              </a:rPr>
              <a:t>Sei</a:t>
            </a:r>
            <a:r>
              <a:rPr sz="800" spc="-10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dirty="0">
                <a:solidFill>
                  <a:srgbClr val="FDFDFD"/>
                </a:solidFill>
                <a:latin typeface="Times New Roman"/>
                <a:cs typeface="Times New Roman"/>
              </a:rPr>
              <a:t>n</a:t>
            </a:r>
            <a:r>
              <a:rPr sz="800" spc="-100" dirty="0">
                <a:solidFill>
                  <a:srgbClr val="FDFDFD"/>
                </a:solidFill>
                <a:latin typeface="Times New Roman"/>
                <a:cs typeface="Times New Roman"/>
              </a:rPr>
              <a:t> </a:t>
            </a:r>
            <a:r>
              <a:rPr sz="800" spc="-50" dirty="0">
                <a:solidFill>
                  <a:srgbClr val="FDFDFD"/>
                </a:solidFill>
                <a:latin typeface="Times New Roman"/>
                <a:cs typeface="Times New Roman"/>
              </a:rPr>
              <a:t>e</a:t>
            </a:r>
            <a:endParaRPr sz="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 dirty="0">
              <a:latin typeface="Times New Roman"/>
              <a:cs typeface="Times New Roman"/>
            </a:endParaRPr>
          </a:p>
          <a:p>
            <a:pPr marL="828675" algn="ctr">
              <a:lnSpc>
                <a:spcPct val="100000"/>
              </a:lnSpc>
            </a:pPr>
            <a:r>
              <a:rPr sz="1400" b="1" spc="120" dirty="0">
                <a:solidFill>
                  <a:srgbClr val="FFFFFF"/>
                </a:solidFill>
                <a:latin typeface="Yu Gothic"/>
                <a:cs typeface="Yu Gothic"/>
              </a:rPr>
              <a:t>FORMEZ</a:t>
            </a:r>
            <a:r>
              <a:rPr sz="1400" b="1" spc="220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1400" b="1" spc="85" dirty="0">
                <a:solidFill>
                  <a:srgbClr val="FFFFFF"/>
                </a:solidFill>
                <a:latin typeface="Yu Gothic"/>
                <a:cs typeface="Yu Gothic"/>
              </a:rPr>
              <a:t>VOS</a:t>
            </a:r>
            <a:r>
              <a:rPr sz="1400" b="1" spc="24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Yu Gothic"/>
                <a:cs typeface="Yu Gothic"/>
              </a:rPr>
              <a:t>SALARIÉS</a:t>
            </a:r>
            <a:r>
              <a:rPr sz="1400" b="1" spc="21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1400" b="1" dirty="0">
                <a:solidFill>
                  <a:srgbClr val="F9C090"/>
                </a:solidFill>
                <a:latin typeface="Arial"/>
                <a:cs typeface="Arial"/>
              </a:rPr>
              <a:t>AUX</a:t>
            </a:r>
            <a:r>
              <a:rPr sz="1400" b="1" spc="30" dirty="0">
                <a:solidFill>
                  <a:srgbClr val="F9C09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9C090"/>
                </a:solidFill>
                <a:latin typeface="Arial"/>
                <a:cs typeface="Arial"/>
              </a:rPr>
              <a:t>EXERCICES</a:t>
            </a:r>
            <a:r>
              <a:rPr sz="1400" b="1" spc="-25" dirty="0">
                <a:solidFill>
                  <a:srgbClr val="F9C09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9C090"/>
                </a:solidFill>
                <a:latin typeface="Arial"/>
                <a:cs typeface="Arial"/>
              </a:rPr>
              <a:t>D’ÉVACUATION</a:t>
            </a:r>
            <a:r>
              <a:rPr sz="1400" b="1" spc="25" dirty="0">
                <a:solidFill>
                  <a:srgbClr val="F9C090"/>
                </a:solidFill>
                <a:latin typeface="Arial"/>
                <a:cs typeface="Arial"/>
              </a:rPr>
              <a:t> </a:t>
            </a:r>
            <a:r>
              <a:rPr sz="1400" b="1" spc="-50" dirty="0">
                <a:solidFill>
                  <a:srgbClr val="F9C090"/>
                </a:solidFill>
                <a:latin typeface="Arial"/>
                <a:cs typeface="Arial"/>
              </a:rPr>
              <a:t>!</a:t>
            </a:r>
            <a:endParaRPr sz="1400" dirty="0">
              <a:latin typeface="Arial"/>
              <a:cs typeface="Arial"/>
            </a:endParaRPr>
          </a:p>
          <a:p>
            <a:pPr marL="815340" algn="ctr">
              <a:lnSpc>
                <a:spcPct val="100000"/>
              </a:lnSpc>
              <a:spcBef>
                <a:spcPts val="765"/>
              </a:spcBef>
              <a:tabLst>
                <a:tab pos="3002915" algn="l"/>
                <a:tab pos="4711700" algn="l"/>
              </a:tabLst>
            </a:pP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B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L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18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G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spc="50" dirty="0">
                <a:solidFill>
                  <a:srgbClr val="FDFDFD"/>
                </a:solidFill>
                <a:latin typeface="Trebuchet MS"/>
                <a:cs typeface="Trebuchet MS"/>
              </a:rPr>
              <a:t>AT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N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lang="fr-FR"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L</a:t>
            </a:r>
            <a:r>
              <a:rPr sz="800" spc="16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É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G</a:t>
            </a:r>
            <a:r>
              <a:rPr sz="800" spc="16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A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L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spc="-60" dirty="0">
                <a:solidFill>
                  <a:srgbClr val="FDFDFD"/>
                </a:solidFill>
                <a:latin typeface="Trebuchet MS"/>
                <a:cs typeface="Trebuchet MS"/>
              </a:rPr>
              <a:t>E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	F</a:t>
            </a:r>
            <a:r>
              <a:rPr sz="800" spc="-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-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R</a:t>
            </a:r>
            <a:r>
              <a:rPr sz="800" spc="-1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M</a:t>
            </a:r>
            <a:r>
              <a:rPr sz="800" spc="-1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AT</a:t>
            </a:r>
            <a:r>
              <a:rPr sz="800" spc="-1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-1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-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N</a:t>
            </a:r>
            <a:r>
              <a:rPr lang="fr-FR" sz="80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spc="-1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PRAT</a:t>
            </a:r>
            <a:r>
              <a:rPr sz="800" spc="-2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Q</a:t>
            </a:r>
            <a:r>
              <a:rPr sz="800" spc="-2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U</a:t>
            </a:r>
            <a:r>
              <a:rPr sz="800" spc="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spc="-50" dirty="0">
                <a:solidFill>
                  <a:srgbClr val="FDFDFD"/>
                </a:solidFill>
                <a:latin typeface="Trebuchet MS"/>
                <a:cs typeface="Trebuchet MS"/>
              </a:rPr>
              <a:t>E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	C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E</a:t>
            </a:r>
            <a:r>
              <a:rPr sz="800" spc="14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RT</a:t>
            </a:r>
            <a:r>
              <a:rPr sz="800" spc="14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F</a:t>
            </a:r>
            <a:r>
              <a:rPr sz="800" spc="16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15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C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AT</a:t>
            </a:r>
            <a:r>
              <a:rPr sz="800" spc="15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I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N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lang="fr-FR"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R</a:t>
            </a:r>
            <a:r>
              <a:rPr sz="800" spc="14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E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C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O</a:t>
            </a:r>
            <a:r>
              <a:rPr sz="800" spc="15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N</a:t>
            </a:r>
            <a:r>
              <a:rPr sz="800" spc="145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N</a:t>
            </a:r>
            <a:r>
              <a:rPr sz="800" spc="16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dirty="0">
                <a:solidFill>
                  <a:srgbClr val="FDFDFD"/>
                </a:solidFill>
                <a:latin typeface="Trebuchet MS"/>
                <a:cs typeface="Trebuchet MS"/>
              </a:rPr>
              <a:t>U</a:t>
            </a:r>
            <a:r>
              <a:rPr sz="800" spc="1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800" spc="-50" dirty="0">
                <a:solidFill>
                  <a:srgbClr val="FDFDFD"/>
                </a:solidFill>
                <a:latin typeface="Trebuchet MS"/>
                <a:cs typeface="Trebuchet MS"/>
              </a:rPr>
              <a:t>E</a:t>
            </a:r>
            <a:endParaRPr sz="800" dirty="0">
              <a:latin typeface="Trebuchet MS"/>
              <a:cs typeface="Trebuchet MS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06527" y="8767630"/>
            <a:ext cx="1522730" cy="775970"/>
            <a:chOff x="406908" y="8692895"/>
            <a:chExt cx="1522730" cy="775970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06908" y="8692895"/>
              <a:ext cx="1522476" cy="77571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8512" y="8781287"/>
              <a:ext cx="214884" cy="202692"/>
            </a:xfrm>
            <a:prstGeom prst="rect">
              <a:avLst/>
            </a:prstGeom>
          </p:spPr>
        </p:pic>
      </p:grpSp>
      <p:sp>
        <p:nvSpPr>
          <p:cNvPr id="28" name="object 28"/>
          <p:cNvSpPr txBox="1"/>
          <p:nvPr/>
        </p:nvSpPr>
        <p:spPr>
          <a:xfrm>
            <a:off x="798959" y="9095159"/>
            <a:ext cx="756920" cy="4038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19"/>
              </a:spcBef>
            </a:pP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P U B L</a:t>
            </a:r>
            <a:r>
              <a:rPr sz="600" b="1" spc="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dirty="0">
                <a:solidFill>
                  <a:srgbClr val="F19C11"/>
                </a:solidFill>
                <a:latin typeface="Yu Gothic"/>
                <a:cs typeface="Yu Gothic"/>
              </a:rPr>
              <a:t>I</a:t>
            </a:r>
            <a:r>
              <a:rPr sz="600" b="1" spc="-5" dirty="0">
                <a:solidFill>
                  <a:srgbClr val="F19C11"/>
                </a:solidFill>
                <a:latin typeface="Yu Gothic"/>
                <a:cs typeface="Yu Gothic"/>
              </a:rPr>
              <a:t> </a:t>
            </a:r>
            <a:r>
              <a:rPr sz="600" b="1" spc="-60" dirty="0">
                <a:solidFill>
                  <a:srgbClr val="F19C11"/>
                </a:solidFill>
                <a:latin typeface="Yu Gothic"/>
                <a:cs typeface="Yu Gothic"/>
              </a:rPr>
              <a:t>C</a:t>
            </a:r>
            <a:endParaRPr sz="600" dirty="0">
              <a:latin typeface="Yu Gothic"/>
              <a:cs typeface="Yu Gothic"/>
            </a:endParaRPr>
          </a:p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900" b="1" dirty="0">
                <a:solidFill>
                  <a:srgbClr val="FFFFFF"/>
                </a:solidFill>
                <a:latin typeface="Yu Gothic"/>
                <a:cs typeface="Yu Gothic"/>
              </a:rPr>
              <a:t>Tout</a:t>
            </a:r>
            <a:r>
              <a:rPr sz="900" b="1" spc="165" dirty="0">
                <a:solidFill>
                  <a:srgbClr val="FFFFFF"/>
                </a:solidFill>
                <a:latin typeface="Yu Gothic"/>
                <a:cs typeface="Yu Gothic"/>
              </a:rPr>
              <a:t> </a:t>
            </a:r>
            <a:r>
              <a:rPr sz="900" b="1" spc="35" dirty="0">
                <a:solidFill>
                  <a:srgbClr val="FFFFFF"/>
                </a:solidFill>
                <a:latin typeface="Yu Gothic"/>
                <a:cs typeface="Yu Gothic"/>
              </a:rPr>
              <a:t>salarié</a:t>
            </a:r>
            <a:endParaRPr sz="900" dirty="0">
              <a:latin typeface="Yu Gothic"/>
              <a:cs typeface="Yu Gothic"/>
            </a:endParaRPr>
          </a:p>
          <a:p>
            <a:pPr marL="3175" algn="ctr">
              <a:lnSpc>
                <a:spcPct val="100000"/>
              </a:lnSpc>
              <a:spcBef>
                <a:spcPts val="155"/>
              </a:spcBef>
            </a:pPr>
            <a:r>
              <a:rPr sz="600" dirty="0">
                <a:solidFill>
                  <a:srgbClr val="FDFDFD"/>
                </a:solidFill>
                <a:latin typeface="Trebuchet MS"/>
                <a:cs typeface="Trebuchet MS"/>
              </a:rPr>
              <a:t>Aucun</a:t>
            </a:r>
            <a:r>
              <a:rPr sz="600" spc="270" dirty="0">
                <a:solidFill>
                  <a:srgbClr val="FDFDFD"/>
                </a:solidFill>
                <a:latin typeface="Trebuchet MS"/>
                <a:cs typeface="Trebuchet MS"/>
              </a:rPr>
              <a:t> </a:t>
            </a:r>
            <a:r>
              <a:rPr sz="600" spc="-10" dirty="0">
                <a:solidFill>
                  <a:srgbClr val="FDFDFD"/>
                </a:solidFill>
                <a:latin typeface="Trebuchet MS"/>
                <a:cs typeface="Trebuchet MS"/>
              </a:rPr>
              <a:t>prérequis</a:t>
            </a:r>
            <a:endParaRPr sz="600" dirty="0">
              <a:latin typeface="Trebuchet MS"/>
              <a:cs typeface="Trebuchet MS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66802" y="8755632"/>
            <a:ext cx="7255509" cy="1917700"/>
            <a:chOff x="150876" y="8698991"/>
            <a:chExt cx="7255509" cy="1917700"/>
          </a:xfrm>
        </p:grpSpPr>
        <p:pic>
          <p:nvPicPr>
            <p:cNvPr id="30" name="object 3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150364" y="8703563"/>
              <a:ext cx="1633727" cy="775716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867911" y="8698991"/>
              <a:ext cx="1531619" cy="775715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580887" y="8698991"/>
              <a:ext cx="1533143" cy="777239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0876" y="9878566"/>
              <a:ext cx="1039368" cy="73761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783958" y="9904196"/>
              <a:ext cx="622300" cy="622300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270154" y="5675580"/>
            <a:ext cx="2254885" cy="211709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455"/>
              </a:spcBef>
            </a:pPr>
            <a:r>
              <a:rPr sz="1100" b="1" spc="-10" dirty="0">
                <a:solidFill>
                  <a:srgbClr val="E64A3A"/>
                </a:solidFill>
                <a:latin typeface="Yu Gothic"/>
                <a:cs typeface="Yu Gothic"/>
              </a:rPr>
              <a:t>THÉORIE</a:t>
            </a:r>
            <a:endParaRPr sz="1100">
              <a:latin typeface="Yu Gothic"/>
              <a:cs typeface="Yu Gothic"/>
            </a:endParaRPr>
          </a:p>
          <a:p>
            <a:pPr marL="103505" indent="-90805">
              <a:lnSpc>
                <a:spcPct val="100000"/>
              </a:lnSpc>
              <a:spcBef>
                <a:spcPts val="385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Consignes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sécurité et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risques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5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Organisation</a:t>
            </a:r>
            <a:r>
              <a:rPr sz="1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la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lutte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incendie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0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Naissance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propagation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du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feu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0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Classes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feu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causes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d’incendie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0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Moyens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procédés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d’extinction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0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Utilisation</a:t>
            </a:r>
            <a:r>
              <a:rPr sz="1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des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extincteurs</a:t>
            </a:r>
            <a:r>
              <a:rPr sz="1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25" dirty="0">
                <a:solidFill>
                  <a:srgbClr val="FFFFFF"/>
                </a:solidFill>
                <a:latin typeface="Times New Roman"/>
                <a:cs typeface="Times New Roman"/>
              </a:rPr>
              <a:t> RIA</a:t>
            </a:r>
            <a:endParaRPr sz="1200">
              <a:latin typeface="Times New Roman"/>
              <a:cs typeface="Times New Roman"/>
            </a:endParaRPr>
          </a:p>
          <a:p>
            <a:pPr marL="103505" indent="-90805">
              <a:lnSpc>
                <a:spcPct val="100000"/>
              </a:lnSpc>
              <a:spcBef>
                <a:spcPts val="720"/>
              </a:spcBef>
              <a:buChar char="•"/>
              <a:tabLst>
                <a:tab pos="103505" algn="l"/>
              </a:tabLst>
            </a:pP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Facteurs</a:t>
            </a:r>
            <a:r>
              <a:rPr sz="1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aggravants</a:t>
            </a:r>
            <a:r>
              <a:rPr sz="1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12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Times New Roman"/>
                <a:cs typeface="Times New Roman"/>
              </a:rPr>
              <a:t>fumées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887723" y="5503163"/>
            <a:ext cx="3469640" cy="2675255"/>
            <a:chOff x="3887723" y="5503163"/>
            <a:chExt cx="3469640" cy="2675255"/>
          </a:xfrm>
        </p:grpSpPr>
        <p:sp>
          <p:nvSpPr>
            <p:cNvPr id="37" name="object 37"/>
            <p:cNvSpPr/>
            <p:nvPr/>
          </p:nvSpPr>
          <p:spPr>
            <a:xfrm>
              <a:off x="3887723" y="5503163"/>
              <a:ext cx="3469640" cy="2675255"/>
            </a:xfrm>
            <a:custGeom>
              <a:avLst/>
              <a:gdLst/>
              <a:ahLst/>
              <a:cxnLst/>
              <a:rect l="l" t="t" r="r" b="b"/>
              <a:pathLst>
                <a:path w="3469640" h="2675254">
                  <a:moveTo>
                    <a:pt x="3402965" y="0"/>
                  </a:moveTo>
                  <a:lnTo>
                    <a:pt x="66675" y="0"/>
                  </a:lnTo>
                  <a:lnTo>
                    <a:pt x="40766" y="11430"/>
                  </a:lnTo>
                  <a:lnTo>
                    <a:pt x="19558" y="42545"/>
                  </a:lnTo>
                  <a:lnTo>
                    <a:pt x="5206" y="88646"/>
                  </a:lnTo>
                  <a:lnTo>
                    <a:pt x="0" y="144780"/>
                  </a:lnTo>
                  <a:lnTo>
                    <a:pt x="0" y="2530221"/>
                  </a:lnTo>
                  <a:lnTo>
                    <a:pt x="5206" y="2586482"/>
                  </a:lnTo>
                  <a:lnTo>
                    <a:pt x="19558" y="2632456"/>
                  </a:lnTo>
                  <a:lnTo>
                    <a:pt x="40766" y="2663698"/>
                  </a:lnTo>
                  <a:lnTo>
                    <a:pt x="66675" y="2675001"/>
                  </a:lnTo>
                  <a:lnTo>
                    <a:pt x="3402965" y="2675001"/>
                  </a:lnTo>
                  <a:lnTo>
                    <a:pt x="3428873" y="2663698"/>
                  </a:lnTo>
                  <a:lnTo>
                    <a:pt x="3450081" y="2632456"/>
                  </a:lnTo>
                  <a:lnTo>
                    <a:pt x="3464432" y="2586482"/>
                  </a:lnTo>
                  <a:lnTo>
                    <a:pt x="3469640" y="2530221"/>
                  </a:lnTo>
                  <a:lnTo>
                    <a:pt x="3469640" y="144780"/>
                  </a:lnTo>
                  <a:lnTo>
                    <a:pt x="3464432" y="88646"/>
                  </a:lnTo>
                  <a:lnTo>
                    <a:pt x="3450081" y="42545"/>
                  </a:lnTo>
                  <a:lnTo>
                    <a:pt x="3428873" y="11430"/>
                  </a:lnTo>
                  <a:lnTo>
                    <a:pt x="3402965" y="0"/>
                  </a:lnTo>
                  <a:close/>
                </a:path>
              </a:pathLst>
            </a:custGeom>
            <a:solidFill>
              <a:srgbClr val="FFFFFF">
                <a:alpha val="352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887724" y="5503163"/>
              <a:ext cx="3469640" cy="2675255"/>
            </a:xfrm>
            <a:custGeom>
              <a:avLst/>
              <a:gdLst/>
              <a:ahLst/>
              <a:cxnLst/>
              <a:rect l="l" t="t" r="r" b="b"/>
              <a:pathLst>
                <a:path w="3469640" h="2675254">
                  <a:moveTo>
                    <a:pt x="3469640" y="144780"/>
                  </a:moveTo>
                  <a:lnTo>
                    <a:pt x="3464433" y="88646"/>
                  </a:lnTo>
                  <a:lnTo>
                    <a:pt x="3460115" y="74777"/>
                  </a:lnTo>
                  <a:lnTo>
                    <a:pt x="3460115" y="144780"/>
                  </a:lnTo>
                  <a:lnTo>
                    <a:pt x="3460115" y="2530221"/>
                  </a:lnTo>
                  <a:lnTo>
                    <a:pt x="3455670" y="2578481"/>
                  </a:lnTo>
                  <a:lnTo>
                    <a:pt x="3443351" y="2617851"/>
                  </a:lnTo>
                  <a:lnTo>
                    <a:pt x="3425190" y="2644521"/>
                  </a:lnTo>
                  <a:lnTo>
                    <a:pt x="3402965" y="2654427"/>
                  </a:lnTo>
                  <a:lnTo>
                    <a:pt x="66675" y="2654427"/>
                  </a:lnTo>
                  <a:lnTo>
                    <a:pt x="44450" y="2644521"/>
                  </a:lnTo>
                  <a:lnTo>
                    <a:pt x="26289" y="2617851"/>
                  </a:lnTo>
                  <a:lnTo>
                    <a:pt x="13970" y="2578481"/>
                  </a:lnTo>
                  <a:lnTo>
                    <a:pt x="9525" y="2530221"/>
                  </a:lnTo>
                  <a:lnTo>
                    <a:pt x="9525" y="144780"/>
                  </a:lnTo>
                  <a:lnTo>
                    <a:pt x="13970" y="96647"/>
                  </a:lnTo>
                  <a:lnTo>
                    <a:pt x="26289" y="57150"/>
                  </a:lnTo>
                  <a:lnTo>
                    <a:pt x="44450" y="30480"/>
                  </a:lnTo>
                  <a:lnTo>
                    <a:pt x="66675" y="20701"/>
                  </a:lnTo>
                  <a:lnTo>
                    <a:pt x="3402965" y="20701"/>
                  </a:lnTo>
                  <a:lnTo>
                    <a:pt x="3425190" y="30480"/>
                  </a:lnTo>
                  <a:lnTo>
                    <a:pt x="3443351" y="57150"/>
                  </a:lnTo>
                  <a:lnTo>
                    <a:pt x="3455670" y="96647"/>
                  </a:lnTo>
                  <a:lnTo>
                    <a:pt x="3460115" y="144780"/>
                  </a:lnTo>
                  <a:lnTo>
                    <a:pt x="3460115" y="74777"/>
                  </a:lnTo>
                  <a:lnTo>
                    <a:pt x="3450082" y="42545"/>
                  </a:lnTo>
                  <a:lnTo>
                    <a:pt x="3435223" y="20701"/>
                  </a:lnTo>
                  <a:lnTo>
                    <a:pt x="3428873" y="11430"/>
                  </a:lnTo>
                  <a:lnTo>
                    <a:pt x="3402965" y="0"/>
                  </a:lnTo>
                  <a:lnTo>
                    <a:pt x="66675" y="0"/>
                  </a:lnTo>
                  <a:lnTo>
                    <a:pt x="40767" y="11430"/>
                  </a:lnTo>
                  <a:lnTo>
                    <a:pt x="19558" y="42545"/>
                  </a:lnTo>
                  <a:lnTo>
                    <a:pt x="5207" y="88646"/>
                  </a:lnTo>
                  <a:lnTo>
                    <a:pt x="0" y="144780"/>
                  </a:lnTo>
                  <a:lnTo>
                    <a:pt x="0" y="2530221"/>
                  </a:lnTo>
                  <a:lnTo>
                    <a:pt x="5207" y="2586482"/>
                  </a:lnTo>
                  <a:lnTo>
                    <a:pt x="19558" y="2632456"/>
                  </a:lnTo>
                  <a:lnTo>
                    <a:pt x="40767" y="2663698"/>
                  </a:lnTo>
                  <a:lnTo>
                    <a:pt x="66675" y="2675001"/>
                  </a:lnTo>
                  <a:lnTo>
                    <a:pt x="3402965" y="2675001"/>
                  </a:lnTo>
                  <a:lnTo>
                    <a:pt x="3435223" y="2654427"/>
                  </a:lnTo>
                  <a:lnTo>
                    <a:pt x="3464433" y="2586482"/>
                  </a:lnTo>
                  <a:lnTo>
                    <a:pt x="3469640" y="2530221"/>
                  </a:lnTo>
                  <a:lnTo>
                    <a:pt x="3469640" y="144780"/>
                  </a:lnTo>
                  <a:close/>
                </a:path>
              </a:pathLst>
            </a:custGeom>
            <a:solidFill>
              <a:srgbClr val="FFFFFF">
                <a:alpha val="6666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404</Words>
  <Application>Microsoft Office PowerPoint</Application>
  <PresentationFormat>Personnalisé</PresentationFormat>
  <Paragraphs>49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Yu Gothic</vt:lpstr>
      <vt:lpstr>Arial</vt:lpstr>
      <vt:lpstr>Arial MT</vt:lpstr>
      <vt:lpstr>Calibri</vt:lpstr>
      <vt:lpstr>Segoe UI Symbol</vt:lpstr>
      <vt:lpstr>Times New Roman</vt:lpstr>
      <vt:lpstr>Trebuchet MS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 - Formation Incendie</dc:title>
  <dc:creator>HP</dc:creator>
  <cp:lastModifiedBy>HP</cp:lastModifiedBy>
  <cp:revision>1</cp:revision>
  <dcterms:created xsi:type="dcterms:W3CDTF">2026-06-19T09:45:42Z</dcterms:created>
  <dcterms:modified xsi:type="dcterms:W3CDTF">2026-06-19T09:49:09Z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2026-04-28T00:00:00Z</vt:filetime>
  </property>
  <property fmtid="{D5CDD505-2E9C-101B-9397-08002B2CF9AE}" pid="4" name="Creator">
    <vt:lpwstr>Microsoft® PowerPoint® LTSC</vt:lpwstr>
  </property>
  <property fmtid="{D5CDD505-2E9C-101B-9397-08002B2CF9AE}" pid="5" name="LastSaved">
    <vt:filetime>2026-06-19T00:00:00Z</vt:filetime>
  </property>
  <property fmtid="{D5CDD505-2E9C-101B-9397-08002B2CF9AE}" pid="6" name="Producer">
    <vt:lpwstr>3-Heights™ PDF Security Shell 6.0.40.20304 (http://www.pdf-tools.com)</vt:lpwstr>
  </property>
</Properties>
</file>